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984" r:id="rId2"/>
    <p:sldId id="747" r:id="rId3"/>
    <p:sldId id="748" r:id="rId4"/>
    <p:sldId id="1054" r:id="rId5"/>
    <p:sldId id="1050" r:id="rId6"/>
    <p:sldId id="1032" r:id="rId7"/>
    <p:sldId id="1035" r:id="rId8"/>
    <p:sldId id="1038" r:id="rId9"/>
    <p:sldId id="999" r:id="rId10"/>
    <p:sldId id="735" r:id="rId11"/>
    <p:sldId id="993" r:id="rId12"/>
    <p:sldId id="994" r:id="rId13"/>
    <p:sldId id="1030" r:id="rId14"/>
    <p:sldId id="1039" r:id="rId15"/>
    <p:sldId id="661" r:id="rId16"/>
    <p:sldId id="741" r:id="rId17"/>
    <p:sldId id="1036" r:id="rId18"/>
    <p:sldId id="1037" r:id="rId19"/>
    <p:sldId id="1041" r:id="rId20"/>
    <p:sldId id="1027" r:id="rId21"/>
    <p:sldId id="1023" r:id="rId22"/>
    <p:sldId id="1053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60FF"/>
    <a:srgbClr val="0040CD"/>
    <a:srgbClr val="5096F7"/>
    <a:srgbClr val="FC00F4"/>
    <a:srgbClr val="44546A"/>
    <a:srgbClr val="060646"/>
    <a:srgbClr val="FF001F"/>
    <a:srgbClr val="FFC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81" autoAdjust="0"/>
    <p:restoredTop sz="92934"/>
  </p:normalViewPr>
  <p:slideViewPr>
    <p:cSldViewPr snapToGrid="0">
      <p:cViewPr varScale="1">
        <p:scale>
          <a:sx n="118" d="100"/>
          <a:sy n="118" d="100"/>
        </p:scale>
        <p:origin x="248" y="5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tiff>
</file>

<file path=ppt/media/image5.png>
</file>

<file path=ppt/media/image6.jpeg>
</file>

<file path=ppt/media/image7.png>
</file>

<file path=ppt/media/image8.tif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3D564-6E7B-FA4D-A2E1-CAA458731B1B}" type="datetimeFigureOut">
              <a:rPr lang="en-US" smtClean="0"/>
              <a:t>4/19/23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18F9F-C348-9F43-BB4A-8EE1F4FCB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582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Q=quadrillion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518F9F-C348-9F43-BB4A-8EE1F4FCB4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337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Q=quadrillion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518F9F-C348-9F43-BB4A-8EE1F4FCB4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026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one problem: recognizing objects </a:t>
            </a:r>
            <a:r>
              <a:rPr lang="en-US" b="1" dirty="0"/>
              <a:t>without looking at them</a:t>
            </a:r>
          </a:p>
          <a:p>
            <a:r>
              <a:rPr lang="en-US" b="0" dirty="0"/>
              <a:t>Here in the top left is a photo of a parachute</a:t>
            </a:r>
          </a:p>
          <a:p>
            <a:r>
              <a:rPr lang="en-US" b="0" dirty="0"/>
              <a:t>The algorithm (Google’s Inception v3) predicts “parachute” based only on a few sky pixels</a:t>
            </a:r>
          </a:p>
          <a:p>
            <a:r>
              <a:rPr lang="en-US" b="0" dirty="0"/>
              <a:t>The algorithms may not be seeing at 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939B6-718A-E04C-9CBF-1FE0695B4D7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750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LIGO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518F9F-C348-9F43-BB4A-8EE1F4FCB44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773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Alan Turing, founder of computer science, giving a lecture in 1951: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518F9F-C348-9F43-BB4A-8EE1F4FCB44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256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…. And some might say it’s irresponsible to deploy on a global scale machines that may or may not have their own goals, and whose internal operations we do not understand, and whose capabilities we cannot predict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518F9F-C348-9F43-BB4A-8EE1F4FCB44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458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…. And some might say it’s irresponsible to deploy on a global scale machines that may or may not have their own goals, and whose internal operations we do not understand, and whose capabilities we cannot predict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518F9F-C348-9F43-BB4A-8EE1F4FCB44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23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966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9DA89E-531D-460B-A325-EE945A0840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563" y="410358"/>
            <a:ext cx="8662531" cy="1263801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4800" b="1">
                <a:solidFill>
                  <a:srgbClr val="06064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 dirty="0"/>
              <a:t>Title of the slide on two lines if necessary / Arial 48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12F3FC-84FC-4AAD-B554-F912A866951B}"/>
              </a:ext>
            </a:extLst>
          </p:cNvPr>
          <p:cNvSpPr/>
          <p:nvPr userDrawn="1"/>
        </p:nvSpPr>
        <p:spPr>
          <a:xfrm>
            <a:off x="0" y="0"/>
            <a:ext cx="751050" cy="750395"/>
          </a:xfrm>
          <a:prstGeom prst="rect">
            <a:avLst/>
          </a:prstGeom>
          <a:solidFill>
            <a:srgbClr val="FFC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B1DC64DE-99CD-41A4-9D73-AB2ECC4105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65563" y="1983873"/>
            <a:ext cx="3523406" cy="584775"/>
          </a:xfrm>
          <a:prstGeom prst="rect">
            <a:avLst/>
          </a:prstGeom>
          <a:solidFill>
            <a:srgbClr val="060646"/>
          </a:solidFill>
        </p:spPr>
        <p:txBody>
          <a:bodyPr wrap="none" lIns="108000" rIns="10800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 dirty="0"/>
              <a:t>Subtitle / Arial 32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3487C54C-48EC-4290-BD46-A253421C529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65562" y="2798380"/>
            <a:ext cx="10333003" cy="3649262"/>
          </a:xfrm>
          <a:prstGeom prst="rect">
            <a:avLst/>
          </a:prstGeom>
        </p:spPr>
        <p:txBody>
          <a:bodyPr lIns="108000" rIns="10800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>
                <a:solidFill>
                  <a:srgbClr val="0040C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61950" indent="-3619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400">
                <a:solidFill>
                  <a:srgbClr val="0040C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GB" noProof="0" dirty="0"/>
              <a:t>Your body text here / Arial 24.</a:t>
            </a:r>
          </a:p>
          <a:p>
            <a:pPr lvl="1"/>
            <a:r>
              <a:rPr lang="en-GB" noProof="0" dirty="0"/>
              <a:t>Your list here / Arial 24.</a:t>
            </a:r>
          </a:p>
        </p:txBody>
      </p:sp>
    </p:spTree>
    <p:extLst>
      <p:ext uri="{BB962C8B-B14F-4D97-AF65-F5344CB8AC3E}">
        <p14:creationId xmlns:p14="http://schemas.microsoft.com/office/powerpoint/2010/main" val="1083936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9DA89E-531D-460B-A325-EE945A0840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563" y="410358"/>
            <a:ext cx="8662531" cy="1263801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4800" b="1">
                <a:solidFill>
                  <a:srgbClr val="06064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 dirty="0"/>
              <a:t>Title of the slide on two lines if necessary / Arial 48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12F3FC-84FC-4AAD-B554-F912A866951B}"/>
              </a:ext>
            </a:extLst>
          </p:cNvPr>
          <p:cNvSpPr/>
          <p:nvPr userDrawn="1"/>
        </p:nvSpPr>
        <p:spPr>
          <a:xfrm>
            <a:off x="0" y="0"/>
            <a:ext cx="751050" cy="750395"/>
          </a:xfrm>
          <a:prstGeom prst="rect">
            <a:avLst/>
          </a:prstGeom>
          <a:solidFill>
            <a:srgbClr val="FFC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B1DC64DE-99CD-41A4-9D73-AB2ECC4105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65563" y="1983873"/>
            <a:ext cx="3523406" cy="584775"/>
          </a:xfrm>
          <a:prstGeom prst="rect">
            <a:avLst/>
          </a:prstGeom>
          <a:solidFill>
            <a:srgbClr val="060646"/>
          </a:solidFill>
        </p:spPr>
        <p:txBody>
          <a:bodyPr wrap="none" lIns="108000" rIns="10800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 dirty="0"/>
              <a:t>Subtitle / Arial 32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3487C54C-48EC-4290-BD46-A253421C529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65562" y="2798380"/>
            <a:ext cx="6430319" cy="3649262"/>
          </a:xfrm>
          <a:prstGeom prst="rect">
            <a:avLst/>
          </a:prstGeom>
        </p:spPr>
        <p:txBody>
          <a:bodyPr lIns="108000" rIns="10800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>
                <a:solidFill>
                  <a:srgbClr val="0040C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61950" indent="-3619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2400">
                <a:solidFill>
                  <a:srgbClr val="0040C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GB" noProof="0" dirty="0"/>
              <a:t>Your body text here / Arial 24.</a:t>
            </a:r>
          </a:p>
          <a:p>
            <a:pPr lvl="1"/>
            <a:r>
              <a:rPr lang="en-GB" noProof="0" dirty="0"/>
              <a:t>Your list here / Arial 24.</a:t>
            </a:r>
          </a:p>
        </p:txBody>
      </p:sp>
      <p:sp>
        <p:nvSpPr>
          <p:cNvPr id="8" name="Espace réservé pour une image  3">
            <a:extLst>
              <a:ext uri="{FF2B5EF4-FFF2-40B4-BE49-F238E27FC236}">
                <a16:creationId xmlns:a16="http://schemas.microsoft.com/office/drawing/2014/main" id="{952BECF3-C72D-48D1-B7FE-D527FA5AB18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703033" y="1983873"/>
            <a:ext cx="3595532" cy="446455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200" i="0">
                <a:solidFill>
                  <a:srgbClr val="06064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010661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7436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>
          <a:xfrm>
            <a:off x="8229600" y="6154740"/>
            <a:ext cx="2844800" cy="365125"/>
          </a:xfrm>
          <a:prstGeom prst="rect">
            <a:avLst/>
          </a:prstGeom>
        </p:spPr>
        <p:txBody>
          <a:bodyPr lIns="91420" tIns="45710" rIns="91420" bIns="45710"/>
          <a:lstStyle/>
          <a:p>
            <a:fld id="{14CB1CAA-32CD-4B55-B92A-B8F0843CACF4}" type="datetime2">
              <a:rPr lang="en-US" smtClean="0"/>
              <a:t>Tuesday, April 25, 2023</a:t>
            </a:fld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>
          <a:xfrm>
            <a:off x="1097280" y="6154740"/>
            <a:ext cx="6096000" cy="365125"/>
          </a:xfrm>
          <a:prstGeom prst="rect">
            <a:avLst/>
          </a:prstGeom>
        </p:spPr>
        <p:txBody>
          <a:bodyPr lIns="91420" tIns="45710" rIns="91420" bIns="4571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464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A9ED665-5B52-4B3B-B3FF-22B1894318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46C46-83B4-4136-9B53-CAC089647B2B}" type="datetimeFigureOut">
              <a:rPr lang="fr-FR" smtClean="0"/>
              <a:t>19/04/2023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F2DEA9-63B7-4B5C-AD38-D300EAB27C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1C4CD3-192E-432B-AF41-4E3E57FCD2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9EF5AE-56D7-4A2B-B0E3-BCC40C43C5F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3370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982D0-48BD-144A-B25B-25A19B55F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828" y="410359"/>
            <a:ext cx="11155229" cy="861394"/>
          </a:xfrm>
        </p:spPr>
        <p:txBody>
          <a:bodyPr/>
          <a:lstStyle/>
          <a:p>
            <a:r>
              <a:rPr lang="en-US" dirty="0"/>
              <a:t>AI: Some Thoughts?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CD73E-216D-A44D-ABFB-C154A73BB1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65563" y="2068158"/>
            <a:ext cx="2973672" cy="1077218"/>
          </a:xfrm>
        </p:spPr>
        <p:txBody>
          <a:bodyPr/>
          <a:lstStyle/>
          <a:p>
            <a:r>
              <a:rPr lang="en-US" dirty="0"/>
              <a:t>Stuart Russell</a:t>
            </a:r>
          </a:p>
          <a:p>
            <a:r>
              <a:rPr lang="en-US" dirty="0"/>
              <a:t>UC Berkeley</a:t>
            </a:r>
          </a:p>
        </p:txBody>
      </p:sp>
    </p:spTree>
    <p:extLst>
      <p:ext uri="{BB962C8B-B14F-4D97-AF65-F5344CB8AC3E}">
        <p14:creationId xmlns:p14="http://schemas.microsoft.com/office/powerpoint/2010/main" val="3672334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E8FF66-1F53-1B49-9291-D43D59253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"/>
            <a:ext cx="12192000" cy="55492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F410AB-32D1-3641-B4E5-EBAB45CA8433}"/>
              </a:ext>
            </a:extLst>
          </p:cNvPr>
          <p:cNvSpPr txBox="1"/>
          <p:nvPr/>
        </p:nvSpPr>
        <p:spPr>
          <a:xfrm>
            <a:off x="4002154" y="5996230"/>
            <a:ext cx="7457939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33" dirty="0"/>
              <a:t>Carter, Jain, Mueller, Gifford (2020, </a:t>
            </a:r>
            <a:r>
              <a:rPr lang="en-US" sz="2133" dirty="0" err="1"/>
              <a:t>arXiv</a:t>
            </a:r>
            <a:r>
              <a:rPr lang="en-US" sz="2133" dirty="0"/>
              <a:t>)</a:t>
            </a:r>
          </a:p>
          <a:p>
            <a:r>
              <a:rPr lang="en-US" sz="2133" dirty="0"/>
              <a:t>Overinterpretation reveals image classification model pathologies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9980253-8365-344C-93A7-9CAE3C97FD57}"/>
              </a:ext>
            </a:extLst>
          </p:cNvPr>
          <p:cNvSpPr/>
          <p:nvPr/>
        </p:nvSpPr>
        <p:spPr>
          <a:xfrm>
            <a:off x="101600" y="177800"/>
            <a:ext cx="1828800" cy="243840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E596C3E-21CD-EF40-979D-7571212291F9}"/>
              </a:ext>
            </a:extLst>
          </p:cNvPr>
          <p:cNvSpPr/>
          <p:nvPr/>
        </p:nvSpPr>
        <p:spPr>
          <a:xfrm>
            <a:off x="-203200" y="3680903"/>
            <a:ext cx="2438400" cy="2438400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509739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D331-B2DE-204A-BCEC-9C89FB741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9"/>
            <a:ext cx="10845437" cy="758042"/>
          </a:xfrm>
        </p:spPr>
        <p:txBody>
          <a:bodyPr/>
          <a:lstStyle/>
          <a:p>
            <a:r>
              <a:rPr lang="en-US" dirty="0"/>
              <a:t>What else could be inside the box?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BE0877-240E-5044-AE62-A61746D160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5562" y="1168401"/>
            <a:ext cx="10333003" cy="2768583"/>
          </a:xfrm>
        </p:spPr>
        <p:txBody>
          <a:bodyPr/>
          <a:lstStyle/>
          <a:p>
            <a:r>
              <a:rPr lang="en-US" b="1" dirty="0"/>
              <a:t>The essence of the classical AI hypothesis: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00000"/>
                </a:solidFill>
              </a:rPr>
              <a:t>There is knowledge inside the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Learned from observation (or communication)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</a:rPr>
              <a:t>Supports reasoning and deliberation over futures</a:t>
            </a:r>
          </a:p>
          <a:p>
            <a:pPr marL="704850" lvl="1" indent="-34290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9746D6"/>
                </a:solidFill>
              </a:rPr>
              <a:t>Compilable</a:t>
            </a:r>
            <a:r>
              <a:rPr lang="en-US" b="1" dirty="0">
                <a:solidFill>
                  <a:srgbClr val="9746D6"/>
                </a:solidFill>
              </a:rPr>
              <a:t> into more efficient policies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B050"/>
                </a:solidFill>
              </a:rPr>
              <a:t>Contributes to further learning</a:t>
            </a:r>
          </a:p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0A31E6-F81A-560C-6373-4833082A7DD3}"/>
              </a:ext>
            </a:extLst>
          </p:cNvPr>
          <p:cNvGrpSpPr/>
          <p:nvPr/>
        </p:nvGrpSpPr>
        <p:grpSpPr>
          <a:xfrm>
            <a:off x="3111500" y="4306828"/>
            <a:ext cx="6680200" cy="539829"/>
            <a:chOff x="2755900" y="5310128"/>
            <a:chExt cx="6680200" cy="53982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0D2FB9D-2E1B-128D-A0D3-D1D9CDF84E50}"/>
                </a:ext>
              </a:extLst>
            </p:cNvPr>
            <p:cNvSpPr/>
            <p:nvPr/>
          </p:nvSpPr>
          <p:spPr>
            <a:xfrm>
              <a:off x="4417764" y="5310130"/>
              <a:ext cx="2412694" cy="53982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7030A0"/>
                  </a:solidFill>
                </a:rPr>
                <a:t>Learning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1765AB8-DCC1-0C47-9012-99500C9202A4}"/>
                </a:ext>
              </a:extLst>
            </p:cNvPr>
            <p:cNvSpPr/>
            <p:nvPr/>
          </p:nvSpPr>
          <p:spPr>
            <a:xfrm>
              <a:off x="2755900" y="5310128"/>
              <a:ext cx="1064658" cy="539827"/>
            </a:xfrm>
            <a:prstGeom prst="rect">
              <a:avLst/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7030A0"/>
                  </a:solidFill>
                </a:rPr>
                <a:t>Data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DB36E90-B444-AA5A-D19D-6AD9A6A97AF6}"/>
                </a:ext>
              </a:extLst>
            </p:cNvPr>
            <p:cNvSpPr/>
            <p:nvPr/>
          </p:nvSpPr>
          <p:spPr>
            <a:xfrm>
              <a:off x="7427664" y="5310129"/>
              <a:ext cx="2008436" cy="539827"/>
            </a:xfrm>
            <a:prstGeom prst="rect">
              <a:avLst/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7030A0"/>
                  </a:solidFill>
                </a:rPr>
                <a:t>Knowledge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4D74540-89B6-7B72-F799-952B73708BE6}"/>
                </a:ext>
              </a:extLst>
            </p:cNvPr>
            <p:cNvCxnSpPr>
              <a:stCxn id="7" idx="3"/>
              <a:endCxn id="6" idx="1"/>
            </p:cNvCxnSpPr>
            <p:nvPr/>
          </p:nvCxnSpPr>
          <p:spPr>
            <a:xfrm>
              <a:off x="3820558" y="5580042"/>
              <a:ext cx="597206" cy="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3D25165-2E57-0E83-0D70-C8E27D26CA66}"/>
                </a:ext>
              </a:extLst>
            </p:cNvPr>
            <p:cNvCxnSpPr>
              <a:cxnSpLocks/>
              <a:stCxn id="6" idx="3"/>
              <a:endCxn id="8" idx="1"/>
            </p:cNvCxnSpPr>
            <p:nvPr/>
          </p:nvCxnSpPr>
          <p:spPr>
            <a:xfrm flipV="1">
              <a:off x="6830458" y="5580043"/>
              <a:ext cx="597206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CF42E3B-478D-CC4E-8326-23B003503C7E}"/>
              </a:ext>
            </a:extLst>
          </p:cNvPr>
          <p:cNvGrpSpPr/>
          <p:nvPr/>
        </p:nvGrpSpPr>
        <p:grpSpPr>
          <a:xfrm>
            <a:off x="2167722" y="4576744"/>
            <a:ext cx="2605642" cy="809738"/>
            <a:chOff x="1812122" y="5580044"/>
            <a:chExt cx="2605642" cy="8097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C8478C8-71C9-0F21-E0B8-870C4CFD0BC0}"/>
                </a:ext>
              </a:extLst>
            </p:cNvPr>
            <p:cNvSpPr/>
            <p:nvPr/>
          </p:nvSpPr>
          <p:spPr>
            <a:xfrm>
              <a:off x="1812122" y="5849955"/>
              <a:ext cx="2008436" cy="539827"/>
            </a:xfrm>
            <a:prstGeom prst="rect">
              <a:avLst/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7030A0"/>
                  </a:solidFill>
                </a:rPr>
                <a:t>Knowledge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AD78687-5F7C-4525-6089-1AE2DA752C8B}"/>
                </a:ext>
              </a:extLst>
            </p:cNvPr>
            <p:cNvCxnSpPr>
              <a:cxnSpLocks/>
              <a:stCxn id="12" idx="3"/>
              <a:endCxn id="6" idx="1"/>
            </p:cNvCxnSpPr>
            <p:nvPr/>
          </p:nvCxnSpPr>
          <p:spPr>
            <a:xfrm flipV="1">
              <a:off x="3820558" y="5580044"/>
              <a:ext cx="597206" cy="5398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2AEC62E5-E1D0-4F86-BB2B-995FF9098B12}"/>
              </a:ext>
            </a:extLst>
          </p:cNvPr>
          <p:cNvCxnSpPr>
            <a:cxnSpLocks/>
          </p:cNvCxnSpPr>
          <p:nvPr/>
        </p:nvCxnSpPr>
        <p:spPr>
          <a:xfrm rot="5400000">
            <a:off x="5811398" y="2303439"/>
            <a:ext cx="539826" cy="5615542"/>
          </a:xfrm>
          <a:prstGeom prst="curvedConnector3">
            <a:avLst>
              <a:gd name="adj1" fmla="val 142347"/>
            </a:avLst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E23805B-8F76-8D00-0847-6F20D6EBD351}"/>
              </a:ext>
            </a:extLst>
          </p:cNvPr>
          <p:cNvSpPr txBox="1"/>
          <p:nvPr/>
        </p:nvSpPr>
        <p:spPr>
          <a:xfrm>
            <a:off x="965562" y="5756326"/>
            <a:ext cx="98411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Formal version: bounded-optimal knowledge-based architectures </a:t>
            </a:r>
          </a:p>
          <a:p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dominate simpler agent architectures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96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D331-B2DE-204A-BCEC-9C89FB741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9"/>
            <a:ext cx="8662531" cy="758042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9B6557-53A2-7B5E-8FA1-D64307367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168401"/>
            <a:ext cx="4572000" cy="1968500"/>
          </a:xfrm>
          <a:prstGeom prst="rect">
            <a:avLst/>
          </a:prstGeom>
        </p:spPr>
      </p:pic>
      <p:pic>
        <p:nvPicPr>
          <p:cNvPr id="1026" name="Picture 2" descr="Image: LIGO">
            <a:extLst>
              <a:ext uri="{FF2B5EF4-FFF2-40B4-BE49-F238E27FC236}">
                <a16:creationId xmlns:a16="http://schemas.microsoft.com/office/drawing/2014/main" id="{88B41949-81DE-DB40-E5C2-5C4941F1B4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74" b="13135"/>
          <a:stretch/>
        </p:blipFill>
        <p:spPr bwMode="auto">
          <a:xfrm>
            <a:off x="622300" y="2451099"/>
            <a:ext cx="965200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BB4E73-8A01-C437-4A1A-7E2894AE3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0" y="4946862"/>
            <a:ext cx="5283200" cy="150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70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468A8C-A496-5B40-82C9-5BAB8DAC6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9769"/>
            <a:ext cx="12209417" cy="6848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90122B-C3B3-854D-8C08-C9364F0609C3}"/>
              </a:ext>
            </a:extLst>
          </p:cNvPr>
          <p:cNvSpPr txBox="1"/>
          <p:nvPr/>
        </p:nvSpPr>
        <p:spPr>
          <a:xfrm>
            <a:off x="1738996" y="3429000"/>
            <a:ext cx="891809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FF00"/>
                </a:solidFill>
                <a:effectLst>
                  <a:glow rad="127000">
                    <a:schemeClr val="tx1"/>
                  </a:glow>
                </a:effectLst>
              </a:rPr>
              <a:t>It seems probable that once the machine thinking method had started, it would not take long to outstrip our feeble powers. … </a:t>
            </a:r>
            <a:r>
              <a:rPr lang="en-US" sz="4000" dirty="0">
                <a:solidFill>
                  <a:srgbClr val="00FF00"/>
                </a:solidFill>
                <a:effectLst>
                  <a:glow rad="127000">
                    <a:schemeClr val="tx1"/>
                  </a:glow>
                </a:effectLst>
              </a:rPr>
              <a:t>At some stage therefore we should have to expect the machines to take control </a:t>
            </a:r>
          </a:p>
        </p:txBody>
      </p:sp>
    </p:spTree>
    <p:extLst>
      <p:ext uri="{BB962C8B-B14F-4D97-AF65-F5344CB8AC3E}">
        <p14:creationId xmlns:p14="http://schemas.microsoft.com/office/powerpoint/2010/main" val="2256041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E0BD2ED-64E0-421F-88ED-9721854395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143" y="1767016"/>
            <a:ext cx="11107057" cy="4680626"/>
          </a:xfrm>
        </p:spPr>
        <p:txBody>
          <a:bodyPr/>
          <a:lstStyle/>
          <a:p>
            <a:pPr marL="0" lvl="1" indent="0">
              <a:buNone/>
            </a:pPr>
            <a:endParaRPr lang="en-US" sz="4800" b="1" dirty="0"/>
          </a:p>
          <a:p>
            <a:pPr marL="0" lvl="1" indent="0">
              <a:buNone/>
            </a:pPr>
            <a:r>
              <a:rPr lang="en-US" sz="4800" b="1" dirty="0">
                <a:solidFill>
                  <a:schemeClr val="accent6">
                    <a:lumMod val="50000"/>
                  </a:schemeClr>
                </a:solidFill>
              </a:rPr>
              <a:t>How do we retain power over entities more powerful than us, for ever?</a:t>
            </a:r>
          </a:p>
          <a:p>
            <a:pPr marL="0" lvl="1" indent="0">
              <a:buNone/>
            </a:pPr>
            <a:endParaRPr lang="en-US" sz="4800" b="1" dirty="0"/>
          </a:p>
          <a:p>
            <a:pPr marL="0" lvl="1" indent="0">
              <a:buNone/>
            </a:pPr>
            <a:endParaRPr lang="en-US" sz="4400" b="1" dirty="0"/>
          </a:p>
          <a:p>
            <a:pPr marL="0" lvl="1" indent="0">
              <a:buNone/>
            </a:pPr>
            <a:endParaRPr lang="en-US" sz="5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9417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BCC6B5-4055-4637-BA75-F1CDF059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8"/>
            <a:ext cx="9055767" cy="1263801"/>
          </a:xfrm>
        </p:spPr>
        <p:txBody>
          <a:bodyPr/>
          <a:lstStyle/>
          <a:p>
            <a:r>
              <a:rPr lang="fr-FR" dirty="0" err="1"/>
              <a:t>Example</a:t>
            </a:r>
            <a:r>
              <a:rPr lang="fr-FR" dirty="0"/>
              <a:t>: Social media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E0BD2ED-64E0-421F-88ED-9721854395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5562" y="1767016"/>
            <a:ext cx="10333003" cy="4680626"/>
          </a:xfrm>
        </p:spPr>
        <p:txBody>
          <a:bodyPr/>
          <a:lstStyle/>
          <a:p>
            <a:pPr marL="0" lvl="1" indent="0">
              <a:buNone/>
            </a:pPr>
            <a:r>
              <a:rPr lang="en-US" sz="3200" b="1" dirty="0"/>
              <a:t>Objective: maximize clickthrough</a:t>
            </a:r>
          </a:p>
          <a:p>
            <a:pPr marL="0" lvl="1" indent="0">
              <a:buNone/>
            </a:pPr>
            <a:r>
              <a:rPr lang="en-US" sz="2800" b="1" dirty="0"/>
              <a:t>= learning what people want</a:t>
            </a:r>
          </a:p>
          <a:p>
            <a:pPr marL="0" lvl="1" indent="0">
              <a:buNone/>
            </a:pPr>
            <a:r>
              <a:rPr lang="en-US" sz="2800" b="1" dirty="0">
                <a:solidFill>
                  <a:srgbClr val="FF0000"/>
                </a:solidFill>
              </a:rPr>
              <a:t>= modifying people to be more predictable</a:t>
            </a:r>
          </a:p>
          <a:p>
            <a:pPr marL="0" lvl="1" indent="0">
              <a:buNone/>
            </a:pPr>
            <a:endParaRPr lang="en-US" sz="2800" b="1" dirty="0">
              <a:solidFill>
                <a:srgbClr val="FF0000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C0F36C1-872E-A546-87C1-35C88CB13059}"/>
              </a:ext>
            </a:extLst>
          </p:cNvPr>
          <p:cNvCxnSpPr/>
          <p:nvPr/>
        </p:nvCxnSpPr>
        <p:spPr>
          <a:xfrm flipH="1">
            <a:off x="1215887" y="2623550"/>
            <a:ext cx="4880113" cy="0"/>
          </a:xfrm>
          <a:prstGeom prst="line">
            <a:avLst/>
          </a:prstGeom>
          <a:ln w="1143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6912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BCC6B5-4055-4637-BA75-F1CDF059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8"/>
            <a:ext cx="9055767" cy="1263801"/>
          </a:xfrm>
        </p:spPr>
        <p:txBody>
          <a:bodyPr/>
          <a:lstStyle/>
          <a:p>
            <a:r>
              <a:rPr lang="fr-FR" dirty="0"/>
              <a:t>A new model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4A97ED18-7FE4-5D46-A810-AA51C66CDF8E}"/>
              </a:ext>
            </a:extLst>
          </p:cNvPr>
          <p:cNvSpPr txBox="1">
            <a:spLocks/>
          </p:cNvSpPr>
          <p:nvPr/>
        </p:nvSpPr>
        <p:spPr>
          <a:xfrm>
            <a:off x="1532274" y="1600201"/>
            <a:ext cx="9426513" cy="470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2800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Machines are </a:t>
            </a:r>
            <a:r>
              <a:rPr lang="en-US" sz="2800" b="1" dirty="0">
                <a:solidFill>
                  <a:srgbClr val="0040C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intelligent</a:t>
            </a:r>
            <a:r>
              <a:rPr lang="en-US" sz="2800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the extent that </a:t>
            </a:r>
            <a:r>
              <a:rPr lang="en-US" sz="2800" b="1" dirty="0">
                <a:solidFill>
                  <a:srgbClr val="0040C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actions can be expected to achieve </a:t>
            </a:r>
            <a:r>
              <a:rPr lang="en-US" sz="2800" b="1" dirty="0">
                <a:solidFill>
                  <a:srgbClr val="0040C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objectives</a:t>
            </a:r>
          </a:p>
          <a:p>
            <a:r>
              <a:rPr lang="en-US" sz="2800" b="1" dirty="0">
                <a:solidFill>
                  <a:srgbClr val="4454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Machines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are </a:t>
            </a:r>
            <a:r>
              <a:rPr lang="en-US" sz="2800" b="1" i="1" u="sng" dirty="0">
                <a:solidFill>
                  <a:srgbClr val="FC00F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beneficial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to the extent that </a:t>
            </a:r>
            <a:r>
              <a:rPr lang="en-US" sz="2800" b="1" dirty="0">
                <a:solidFill>
                  <a:srgbClr val="0040C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actions can be expected to achieve </a:t>
            </a:r>
            <a:r>
              <a:rPr lang="en-US" sz="2800" b="1" i="1" u="sng" dirty="0">
                <a:solidFill>
                  <a:srgbClr val="FC00F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objectives</a:t>
            </a:r>
          </a:p>
          <a:p>
            <a:pPr marL="152396" indent="0">
              <a:buNone/>
            </a:pP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F4E3C6A-864F-084C-9F82-769552885DED}"/>
              </a:ext>
            </a:extLst>
          </p:cNvPr>
          <p:cNvGrpSpPr/>
          <p:nvPr/>
        </p:nvGrpSpPr>
        <p:grpSpPr>
          <a:xfrm>
            <a:off x="2030506" y="2008026"/>
            <a:ext cx="8644343" cy="451489"/>
            <a:chOff x="685800" y="2115880"/>
            <a:chExt cx="7557971" cy="375685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954D331-B482-2240-8D84-C692AED85228}"/>
                </a:ext>
              </a:extLst>
            </p:cNvPr>
            <p:cNvCxnSpPr>
              <a:cxnSpLocks/>
            </p:cNvCxnSpPr>
            <p:nvPr/>
          </p:nvCxnSpPr>
          <p:spPr>
            <a:xfrm>
              <a:off x="685800" y="2115880"/>
              <a:ext cx="7543800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9B306AC-9388-7C4D-B8D7-67C9D16EA427}"/>
                </a:ext>
              </a:extLst>
            </p:cNvPr>
            <p:cNvCxnSpPr>
              <a:cxnSpLocks/>
            </p:cNvCxnSpPr>
            <p:nvPr/>
          </p:nvCxnSpPr>
          <p:spPr>
            <a:xfrm>
              <a:off x="699971" y="2491565"/>
              <a:ext cx="7543800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1540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BCC6B5-4055-4637-BA75-F1CDF059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2" y="410359"/>
            <a:ext cx="10682151" cy="751468"/>
          </a:xfrm>
        </p:spPr>
        <p:txBody>
          <a:bodyPr/>
          <a:lstStyle/>
          <a:p>
            <a:r>
              <a:rPr lang="fr-FR" dirty="0" err="1"/>
              <a:t>Provably</a:t>
            </a:r>
            <a:r>
              <a:rPr lang="fr-FR" dirty="0"/>
              <a:t> </a:t>
            </a:r>
            <a:r>
              <a:rPr lang="fr-FR" dirty="0" err="1"/>
              <a:t>beneficial</a:t>
            </a:r>
            <a:r>
              <a:rPr lang="fr-FR" dirty="0"/>
              <a:t> AI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E0BD2ED-64E0-421F-88ED-9721854395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4287" y="1161826"/>
            <a:ext cx="11547307" cy="5487168"/>
          </a:xfrm>
        </p:spPr>
        <p:txBody>
          <a:bodyPr/>
          <a:lstStyle/>
          <a:p>
            <a:pPr marL="24271"/>
            <a:r>
              <a:rPr lang="en-US" sz="2800" b="1" dirty="0"/>
              <a:t>How to avoid mis-specification of objectives?</a:t>
            </a:r>
          </a:p>
          <a:p>
            <a:pPr marL="24271"/>
            <a:r>
              <a:rPr lang="en-US" sz="2800" b="1" dirty="0">
                <a:solidFill>
                  <a:srgbClr val="00B050"/>
                </a:solidFill>
              </a:rPr>
              <a:t>Design machines that</a:t>
            </a:r>
          </a:p>
          <a:p>
            <a:pPr marL="538621" indent="-514350">
              <a:buFont typeface="+mj-lt"/>
              <a:buAutoNum type="arabicPeriod"/>
            </a:pPr>
            <a:r>
              <a:rPr lang="en-US" sz="2800" b="1" dirty="0">
                <a:solidFill>
                  <a:srgbClr val="7030A0"/>
                </a:solidFill>
              </a:rPr>
              <a:t>Must act in the best interests of humans</a:t>
            </a:r>
          </a:p>
          <a:p>
            <a:pPr marL="538621" indent="-514350">
              <a:buFont typeface="+mj-lt"/>
              <a:buAutoNum type="arabicPeriod"/>
            </a:pPr>
            <a:r>
              <a:rPr lang="en-US" sz="2800" b="1" dirty="0">
                <a:solidFill>
                  <a:srgbClr val="C00000"/>
                </a:solidFill>
              </a:rPr>
              <a:t>Are explicitly uncertain about what those interests are</a:t>
            </a:r>
          </a:p>
          <a:p>
            <a:pPr marL="24271"/>
            <a:endParaRPr lang="en-US" sz="2800" b="1" dirty="0"/>
          </a:p>
          <a:p>
            <a:pPr marL="24271"/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This can be formulated mathematically as an </a:t>
            </a:r>
            <a:r>
              <a:rPr lang="en-US" sz="2800" b="1" i="1" u="sng" dirty="0">
                <a:solidFill>
                  <a:srgbClr val="FC00F4"/>
                </a:solidFill>
              </a:rPr>
              <a:t>assistance game</a:t>
            </a:r>
          </a:p>
          <a:p>
            <a:pPr marL="24271"/>
            <a:endParaRPr lang="en-US" sz="2800" b="1" dirty="0"/>
          </a:p>
          <a:p>
            <a:pPr marL="24271"/>
            <a:r>
              <a:rPr lang="en-US" sz="2800" b="1" dirty="0"/>
              <a:t>Assistance game solvers exhibit deference, minimally invasive behavior, willingness to be switched off</a:t>
            </a:r>
          </a:p>
          <a:p>
            <a:pPr marL="24271"/>
            <a:r>
              <a:rPr lang="en-US" sz="2800" b="1" dirty="0">
                <a:solidFill>
                  <a:srgbClr val="FF0000"/>
                </a:solidFill>
              </a:rPr>
              <a:t>It’s in our best interests to build assistance game solvers</a:t>
            </a:r>
          </a:p>
          <a:p>
            <a:endParaRPr lang="en-US" b="1" dirty="0">
              <a:solidFill>
                <a:srgbClr val="00B050"/>
              </a:solidFill>
            </a:endParaRPr>
          </a:p>
          <a:p>
            <a:endParaRPr lang="en-US" sz="28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295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BCC6B5-4055-4637-BA75-F1CDF059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2" y="410359"/>
            <a:ext cx="10682151" cy="751468"/>
          </a:xfrm>
        </p:spPr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about large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?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E0BD2ED-64E0-421F-88ED-9721854395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4287" y="1161826"/>
            <a:ext cx="11547307" cy="5487168"/>
          </a:xfrm>
        </p:spPr>
        <p:txBody>
          <a:bodyPr/>
          <a:lstStyle/>
          <a:p>
            <a:pPr marL="24271"/>
            <a:r>
              <a:rPr lang="en-US" sz="2800" b="1" dirty="0"/>
              <a:t>LLMs are circuits trained to imitate human linguistic behavior</a:t>
            </a:r>
          </a:p>
          <a:p>
            <a:pPr marL="481471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They do it well =&gt; inescapable illusion of intelligence</a:t>
            </a:r>
          </a:p>
          <a:p>
            <a:pPr marL="24271"/>
            <a:endParaRPr lang="en-US" sz="2800" b="1" dirty="0">
              <a:solidFill>
                <a:srgbClr val="00B050"/>
              </a:solidFill>
            </a:endParaRPr>
          </a:p>
          <a:p>
            <a:pPr marL="24271"/>
            <a:r>
              <a:rPr lang="en-US" sz="2800" b="1" dirty="0">
                <a:solidFill>
                  <a:srgbClr val="00B050"/>
                </a:solidFill>
              </a:rPr>
              <a:t>Human linguistic behavior is generated by humans with goals</a:t>
            </a:r>
          </a:p>
          <a:p>
            <a:pPr marL="24271"/>
            <a:endParaRPr lang="en-US" sz="2800" b="1" dirty="0">
              <a:solidFill>
                <a:srgbClr val="7030A0"/>
              </a:solidFill>
            </a:endParaRPr>
          </a:p>
          <a:p>
            <a:pPr marL="24271"/>
            <a:r>
              <a:rPr lang="en-US" sz="2800" b="1" dirty="0">
                <a:solidFill>
                  <a:srgbClr val="C00000"/>
                </a:solidFill>
              </a:rPr>
              <a:t>Do LLMs create internal goals to better imitate humans? </a:t>
            </a:r>
          </a:p>
          <a:p>
            <a:pPr marL="24271"/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We have no idea</a:t>
            </a:r>
          </a:p>
          <a:p>
            <a:endParaRPr lang="en-US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280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BCC6B5-4055-4637-BA75-F1CDF059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2" y="410359"/>
            <a:ext cx="10682151" cy="751468"/>
          </a:xfrm>
        </p:spPr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about large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?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E0BD2ED-64E0-421F-88ED-9721854395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4287" y="1161826"/>
            <a:ext cx="11547307" cy="5487168"/>
          </a:xfrm>
        </p:spPr>
        <p:txBody>
          <a:bodyPr/>
          <a:lstStyle/>
          <a:p>
            <a:pPr marL="24271"/>
            <a:r>
              <a:rPr lang="en-US" sz="2800" b="1" dirty="0"/>
              <a:t>Can imitating human behavior produce alignment?</a:t>
            </a:r>
          </a:p>
          <a:p>
            <a:pPr marL="24271"/>
            <a:endParaRPr lang="en-US" sz="2800" b="1" dirty="0">
              <a:solidFill>
                <a:srgbClr val="7030A0"/>
              </a:solidFill>
            </a:endParaRPr>
          </a:p>
          <a:p>
            <a:pPr marL="24271"/>
            <a:r>
              <a:rPr lang="en-US" sz="2800" b="1" dirty="0">
                <a:solidFill>
                  <a:srgbClr val="7030A0"/>
                </a:solidFill>
              </a:rPr>
              <a:t>It depends on the type of goals learned</a:t>
            </a:r>
          </a:p>
          <a:p>
            <a:pPr marL="481471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2">
                    <a:lumMod val="50000"/>
                  </a:schemeClr>
                </a:solidFill>
              </a:rPr>
              <a:t>Indexical goal: drink coffee, become Ruler of the Universe</a:t>
            </a:r>
          </a:p>
          <a:p>
            <a:pPr marL="843421" lvl="1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Pursuing these is obviously very bad</a:t>
            </a:r>
          </a:p>
          <a:p>
            <a:pPr marL="481471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Common goal: paint the wall, mitigate climate change</a:t>
            </a:r>
          </a:p>
          <a:p>
            <a:pPr marL="843421" lvl="1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B050"/>
                </a:solidFill>
              </a:rPr>
              <a:t>Pursuing these is </a:t>
            </a:r>
            <a:r>
              <a:rPr lang="en-US" sz="2800" b="1" i="1" u="sng" dirty="0">
                <a:solidFill>
                  <a:srgbClr val="00B050"/>
                </a:solidFill>
              </a:rPr>
              <a:t>also</a:t>
            </a:r>
            <a:r>
              <a:rPr lang="en-US" sz="2800" b="1" dirty="0">
                <a:solidFill>
                  <a:srgbClr val="00B050"/>
                </a:solidFill>
              </a:rPr>
              <a:t> potentially very bad</a:t>
            </a:r>
          </a:p>
          <a:p>
            <a:pPr marL="24271"/>
            <a:endParaRPr lang="en-US" sz="2800" b="1" dirty="0">
              <a:solidFill>
                <a:schemeClr val="accent2">
                  <a:lumMod val="75000"/>
                </a:schemeClr>
              </a:solidFill>
            </a:endParaRPr>
          </a:p>
          <a:p>
            <a:pPr marL="24271"/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Can GPT-4 pursue goals?</a:t>
            </a:r>
          </a:p>
          <a:p>
            <a:pPr marL="24271"/>
            <a:r>
              <a:rPr lang="en-US" sz="2800" b="1" dirty="0">
                <a:solidFill>
                  <a:srgbClr val="FC00F4"/>
                </a:solidFill>
              </a:rPr>
              <a:t>Ask Kevin </a:t>
            </a:r>
            <a:r>
              <a:rPr lang="en-US" sz="2800" b="1" dirty="0" err="1">
                <a:solidFill>
                  <a:srgbClr val="FC00F4"/>
                </a:solidFill>
              </a:rPr>
              <a:t>Roose</a:t>
            </a:r>
            <a:r>
              <a:rPr lang="en-US" sz="2800" b="1" dirty="0">
                <a:solidFill>
                  <a:srgbClr val="FC00F4"/>
                </a:solidFill>
              </a:rPr>
              <a:t> (NYTimes)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088430C-D48A-CE05-C83C-DD82ACB9B5D6}"/>
              </a:ext>
            </a:extLst>
          </p:cNvPr>
          <p:cNvGrpSpPr/>
          <p:nvPr/>
        </p:nvGrpSpPr>
        <p:grpSpPr>
          <a:xfrm>
            <a:off x="5748398" y="4794684"/>
            <a:ext cx="6343196" cy="2063316"/>
            <a:chOff x="5586046" y="4696010"/>
            <a:chExt cx="6343196" cy="206331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BA61027-B8A0-DB77-917A-4BDC27D12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93221" y="5551435"/>
              <a:ext cx="5736021" cy="1207891"/>
            </a:xfrm>
            <a:prstGeom prst="rect">
              <a:avLst/>
            </a:prstGeom>
            <a:ln w="57150">
              <a:solidFill>
                <a:schemeClr val="tx1"/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2A9A0DE-22BC-F0FC-7348-5CADABBD8A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86046" y="4696010"/>
              <a:ext cx="5611837" cy="855425"/>
            </a:xfrm>
            <a:prstGeom prst="rect">
              <a:avLst/>
            </a:prstGeom>
            <a:ln w="38100">
              <a:solidFill>
                <a:srgbClr val="0040CD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622707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D331-B2DE-204A-BCEC-9C89FB741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9"/>
            <a:ext cx="8662531" cy="758042"/>
          </a:xfrm>
        </p:spPr>
        <p:txBody>
          <a:bodyPr/>
          <a:lstStyle/>
          <a:p>
            <a:r>
              <a:rPr lang="en-US" dirty="0"/>
              <a:t>What is AI?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BE0877-240E-5044-AE62-A61746D160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5562" y="1168401"/>
            <a:ext cx="10333003" cy="5279241"/>
          </a:xfrm>
        </p:spPr>
        <p:txBody>
          <a:bodyPr/>
          <a:lstStyle/>
          <a:p>
            <a:r>
              <a:rPr lang="en-US" b="1" dirty="0"/>
              <a:t>AI = making intelligent machines</a:t>
            </a:r>
          </a:p>
          <a:p>
            <a:r>
              <a:rPr lang="en-US" b="1" u="sng" dirty="0"/>
              <a:t>Standard model</a:t>
            </a:r>
            <a:r>
              <a:rPr lang="en-US" b="1" dirty="0"/>
              <a:t>: </a:t>
            </a:r>
            <a:r>
              <a:rPr lang="en-US" b="1" dirty="0">
                <a:solidFill>
                  <a:srgbClr val="00B050"/>
                </a:solidFill>
              </a:rPr>
              <a:t>machines are intelligent to the extent that their actions can be expected to achieve their objectives</a:t>
            </a:r>
          </a:p>
          <a:p>
            <a:endParaRPr lang="en-US" b="1" dirty="0"/>
          </a:p>
          <a:p>
            <a:r>
              <a:rPr lang="en-US" b="1" dirty="0">
                <a:solidFill>
                  <a:schemeClr val="tx1"/>
                </a:solidFill>
              </a:rPr>
              <a:t>The goal is </a:t>
            </a:r>
            <a:r>
              <a:rPr lang="en-US" b="1" u="sng" dirty="0">
                <a:solidFill>
                  <a:srgbClr val="FF0000"/>
                </a:solidFill>
              </a:rPr>
              <a:t>general-purpose AI</a:t>
            </a:r>
            <a:r>
              <a:rPr lang="en-US" b="1" dirty="0">
                <a:solidFill>
                  <a:schemeClr val="tx1"/>
                </a:solidFill>
              </a:rPr>
              <a:t>: capable of quickly learning high-quality behavior in “any” task environment</a:t>
            </a:r>
          </a:p>
          <a:p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69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B5CB2-104D-0B4D-A212-0E1DC1B8D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9"/>
            <a:ext cx="11226437" cy="782338"/>
          </a:xfrm>
        </p:spPr>
        <p:txBody>
          <a:bodyPr/>
          <a:lstStyle/>
          <a:p>
            <a:r>
              <a:rPr lang="en-US" sz="4000" dirty="0"/>
              <a:t>Additional recommendations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C4FBC4-6C52-604B-BDB4-D42A1790CC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5562" y="1192697"/>
            <a:ext cx="11030967" cy="5254945"/>
          </a:xfrm>
        </p:spPr>
        <p:txBody>
          <a:bodyPr/>
          <a:lstStyle/>
          <a:p>
            <a:pPr lvl="1">
              <a:spcAft>
                <a:spcPts val="1200"/>
              </a:spcAft>
            </a:pPr>
            <a:r>
              <a:rPr lang="en-US" b="1" dirty="0">
                <a:solidFill>
                  <a:srgbClr val="7030A0"/>
                </a:solidFill>
              </a:rPr>
              <a:t>Well-founded AI systems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Semantically well-defined, individually checkable components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1" dirty="0">
                <a:solidFill>
                  <a:srgbClr val="5096F7"/>
                </a:solidFill>
              </a:rPr>
              <a:t>Rigorous theory of composition for complex agent architectures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sz="2400" b="1" dirty="0">
                <a:solidFill>
                  <a:srgbClr val="AD60FF"/>
                </a:solidFill>
              </a:rPr>
              <a:t>=&gt; Understanding of how they work, proofs of safety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Certifying digital ecosystem</a:t>
            </a:r>
          </a:p>
          <a:p>
            <a:pPr lvl="2">
              <a:lnSpc>
                <a:spcPct val="100000"/>
              </a:lnSpc>
            </a:pPr>
            <a:r>
              <a:rPr lang="en-US" sz="2400" b="1" dirty="0">
                <a:solidFill>
                  <a:srgbClr val="00B050"/>
                </a:solidFill>
              </a:rPr>
              <a:t>Existing model: “Everything runs unless known to be unsafe”</a:t>
            </a:r>
          </a:p>
          <a:p>
            <a:pPr lvl="2">
              <a:lnSpc>
                <a:spcPct val="100000"/>
              </a:lnSpc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New model: “Nothing runs unless known to be safe”</a:t>
            </a:r>
          </a:p>
          <a:p>
            <a:pPr lvl="3">
              <a:lnSpc>
                <a:spcPct val="100000"/>
              </a:lnSpc>
            </a:pPr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Proof-carrying code: efficient hardware-checkable proofs of safety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518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558FC-A857-3143-B697-DEA04C44B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9"/>
            <a:ext cx="8662531" cy="726464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8B801F-1BA4-D44C-8344-CECBD73D43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5563" y="1470453"/>
            <a:ext cx="9954685" cy="4977188"/>
          </a:xfrm>
        </p:spPr>
        <p:txBody>
          <a:bodyPr/>
          <a:lstStyle/>
          <a:p>
            <a:pPr>
              <a:lnSpc>
                <a:spcPts val="2500"/>
              </a:lnSpc>
            </a:pPr>
            <a:r>
              <a:rPr lang="en-US" b="1" dirty="0"/>
              <a:t>AI has vast potential and unstoppable momentum</a:t>
            </a:r>
          </a:p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The standard model for AI leads to loss of human control over increasingly intelligent AI systems</a:t>
            </a:r>
          </a:p>
          <a:p>
            <a:pPr>
              <a:lnSpc>
                <a:spcPts val="2500"/>
              </a:lnSpc>
            </a:pPr>
            <a:endParaRPr lang="en-US" dirty="0"/>
          </a:p>
          <a:p>
            <a:pPr>
              <a:lnSpc>
                <a:spcPts val="2500"/>
              </a:lnSpc>
            </a:pPr>
            <a:r>
              <a:rPr lang="en-US" b="1" dirty="0">
                <a:solidFill>
                  <a:srgbClr val="7030A0"/>
                </a:solidFill>
              </a:rPr>
              <a:t>Provably safe and beneficial AI is possible </a:t>
            </a:r>
            <a:r>
              <a:rPr lang="en-US" b="1" i="1" u="sng" dirty="0">
                <a:solidFill>
                  <a:srgbClr val="7030A0"/>
                </a:solidFill>
              </a:rPr>
              <a:t>and desirable</a:t>
            </a:r>
          </a:p>
          <a:p>
            <a:pPr>
              <a:lnSpc>
                <a:spcPts val="2500"/>
              </a:lnSpc>
            </a:pPr>
            <a:endParaRPr lang="en-US" b="1" i="1" u="sng" dirty="0">
              <a:solidFill>
                <a:srgbClr val="7030A0"/>
              </a:solidFill>
            </a:endParaRPr>
          </a:p>
          <a:p>
            <a:pPr>
              <a:lnSpc>
                <a:spcPts val="2500"/>
              </a:lnSpc>
            </a:pPr>
            <a:r>
              <a:rPr lang="en-US" b="1" dirty="0">
                <a:solidFill>
                  <a:srgbClr val="C00000"/>
                </a:solidFill>
              </a:rPr>
              <a:t>AI must become more like aviation and nuclear power and less like a battle of special effects wizardry</a:t>
            </a:r>
          </a:p>
          <a:p>
            <a:pPr>
              <a:lnSpc>
                <a:spcPts val="2500"/>
              </a:lnSpc>
            </a:pPr>
            <a:endParaRPr lang="en-US" b="1" i="1" u="sng" dirty="0">
              <a:solidFill>
                <a:srgbClr val="7030A0"/>
              </a:solidFill>
            </a:endParaRPr>
          </a:p>
          <a:p>
            <a:pPr>
              <a:lnSpc>
                <a:spcPts val="2500"/>
              </a:lnSpc>
            </a:pPr>
            <a:endParaRPr lang="en-US" b="1" i="1" u="sng" dirty="0">
              <a:solidFill>
                <a:srgbClr val="7030A0"/>
              </a:solidFill>
            </a:endParaRPr>
          </a:p>
          <a:p>
            <a:pPr>
              <a:lnSpc>
                <a:spcPts val="2500"/>
              </a:lnSpc>
            </a:pPr>
            <a:endParaRPr lang="en-US" b="1" i="1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7058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558FC-A857-3143-B697-DEA04C44B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9"/>
            <a:ext cx="8662531" cy="726464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79579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D331-B2DE-204A-BCEC-9C89FB741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9"/>
            <a:ext cx="8662531" cy="758042"/>
          </a:xfrm>
        </p:spPr>
        <p:txBody>
          <a:bodyPr/>
          <a:lstStyle/>
          <a:p>
            <a:r>
              <a:rPr lang="en-US" dirty="0"/>
              <a:t>What if we succeed?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46873457-3728-DF43-B6AE-B2C247BB3326}"/>
              </a:ext>
            </a:extLst>
          </p:cNvPr>
          <p:cNvSpPr txBox="1">
            <a:spLocks/>
          </p:cNvSpPr>
          <p:nvPr/>
        </p:nvSpPr>
        <p:spPr>
          <a:xfrm>
            <a:off x="711200" y="1720276"/>
            <a:ext cx="11480800" cy="3326645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Lift the living standards of everyone on Earth to a respectable level</a:t>
            </a:r>
            <a:endParaRPr lang="en-US" b="1" dirty="0">
              <a:solidFill>
                <a:srgbClr val="9BFFE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8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=&gt; 10x increase in world GDP ($13.5Q net present value)</a:t>
            </a:r>
          </a:p>
          <a:p>
            <a:r>
              <a:rPr lang="en-US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Potential advances in health, education, science</a:t>
            </a:r>
            <a:endParaRPr lang="en-US" sz="3200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20580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D331-B2DE-204A-BCEC-9C89FB741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9"/>
            <a:ext cx="8662531" cy="758042"/>
          </a:xfrm>
        </p:spPr>
        <p:txBody>
          <a:bodyPr/>
          <a:lstStyle/>
          <a:p>
            <a:r>
              <a:rPr lang="en-US" dirty="0"/>
              <a:t>Have we succeeded?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46873457-3728-DF43-B6AE-B2C247BB3326}"/>
              </a:ext>
            </a:extLst>
          </p:cNvPr>
          <p:cNvSpPr txBox="1">
            <a:spLocks/>
          </p:cNvSpPr>
          <p:nvPr/>
        </p:nvSpPr>
        <p:spPr>
          <a:xfrm>
            <a:off x="711200" y="1720276"/>
            <a:ext cx="11480800" cy="3326645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Despite all the fuss, not yet!</a:t>
            </a:r>
          </a:p>
          <a:p>
            <a:pPr marL="0" indent="0">
              <a:buNone/>
            </a:pPr>
            <a:endParaRPr lang="en-US" sz="3200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rgbClr val="0040C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 language models are probably a piece of the puzzle</a:t>
            </a:r>
          </a:p>
          <a:p>
            <a:pPr marL="0" indent="0">
              <a:buNone/>
            </a:pPr>
            <a:r>
              <a:rPr lang="en-US" sz="3200" b="1" dirty="0">
                <a:solidFill>
                  <a:srgbClr val="AD6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don’t know what shape it is or where it goes 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37565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3C0596B-4A11-0825-B816-0BE9075AD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4039" y="830715"/>
            <a:ext cx="12730444" cy="310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678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E0BD2ED-64E0-421F-88ED-9721854395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5563" y="1345325"/>
            <a:ext cx="11097907" cy="4487916"/>
          </a:xfrm>
        </p:spPr>
        <p:txBody>
          <a:bodyPr/>
          <a:lstStyle/>
          <a:p>
            <a:pPr algn="l"/>
            <a:r>
              <a:rPr lang="en-US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Q: which is bigger? an elephant or a cat?</a:t>
            </a:r>
            <a:br>
              <a:rPr lang="en-US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en-US" sz="2800" b="1" i="0" dirty="0"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A: An elephant is bigger than a cat.</a:t>
            </a:r>
          </a:p>
          <a:p>
            <a:pPr algn="l"/>
            <a:r>
              <a:rPr lang="en-US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Q: which is not bigger than the other? an elephant or a cat?</a:t>
            </a:r>
            <a:br>
              <a:rPr lang="en-US" sz="28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en-US" sz="2800" b="1" i="0" dirty="0"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A: Neither an elephant nor a cat is bigger than the other.</a:t>
            </a:r>
          </a:p>
          <a:p>
            <a:pPr marL="0" lvl="1" indent="0">
              <a:spcAft>
                <a:spcPts val="0"/>
              </a:spcAft>
              <a:buNone/>
            </a:pPr>
            <a:endParaRPr lang="en-US" sz="2800" b="1" dirty="0">
              <a:solidFill>
                <a:srgbClr val="FF0000"/>
              </a:solidFill>
            </a:endParaRPr>
          </a:p>
          <a:p>
            <a:pPr marL="0" lvl="1" indent="0">
              <a:spcAft>
                <a:spcPts val="0"/>
              </a:spcAft>
              <a:buNone/>
            </a:pP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46BDFC-8E56-0510-864C-E038ABA4832A}"/>
              </a:ext>
            </a:extLst>
          </p:cNvPr>
          <p:cNvSpPr txBox="1"/>
          <p:nvPr/>
        </p:nvSpPr>
        <p:spPr>
          <a:xfrm>
            <a:off x="6201103" y="6384165"/>
            <a:ext cx="5768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ChatGPT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on 12/6/22, courtesy of Prasad 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</a:rPr>
              <a:t>Tadepalli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C15A205-790A-66AC-1E74-D4D899322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2" y="410359"/>
            <a:ext cx="10682151" cy="751468"/>
          </a:xfrm>
        </p:spPr>
        <p:txBody>
          <a:bodyPr/>
          <a:lstStyle/>
          <a:p>
            <a:r>
              <a:rPr lang="fr-FR" dirty="0" err="1"/>
              <a:t>Does</a:t>
            </a:r>
            <a:r>
              <a:rPr lang="fr-FR" dirty="0"/>
              <a:t> </a:t>
            </a:r>
            <a:r>
              <a:rPr lang="fr-FR" dirty="0" err="1"/>
              <a:t>ChatGPT</a:t>
            </a:r>
            <a:r>
              <a:rPr lang="fr-FR" dirty="0"/>
              <a:t> </a:t>
            </a:r>
            <a:r>
              <a:rPr lang="fr-FR" i="1" u="sng" dirty="0"/>
              <a:t>know</a:t>
            </a:r>
            <a:r>
              <a:rPr lang="fr-FR" dirty="0"/>
              <a:t> </a:t>
            </a:r>
            <a:r>
              <a:rPr lang="fr-FR" dirty="0" err="1"/>
              <a:t>anything</a:t>
            </a:r>
            <a:r>
              <a:rPr lang="fr-F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1614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B5F80-60D1-14D8-A921-932656D7A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9"/>
            <a:ext cx="10333002" cy="740710"/>
          </a:xfrm>
        </p:spPr>
        <p:txBody>
          <a:bodyPr/>
          <a:lstStyle/>
          <a:p>
            <a:r>
              <a:rPr lang="en-US" dirty="0"/>
              <a:t>Superhuman Go?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B3AAE5-BBF6-FADE-8742-377B28B13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145" y="1259458"/>
            <a:ext cx="4966449" cy="55985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AEC933-F06B-BBFE-E3BF-851F0FFC3C44}"/>
              </a:ext>
            </a:extLst>
          </p:cNvPr>
          <p:cNvSpPr txBox="1"/>
          <p:nvPr/>
        </p:nvSpPr>
        <p:spPr>
          <a:xfrm>
            <a:off x="8433742" y="1489166"/>
            <a:ext cx="382681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White: Kellin </a:t>
            </a:r>
            <a:r>
              <a:rPr lang="en-US" sz="2400" b="1" dirty="0" err="1"/>
              <a:t>Pelrine</a:t>
            </a:r>
            <a:r>
              <a:rPr lang="en-US" sz="2400" b="1" dirty="0"/>
              <a:t> (~2300)</a:t>
            </a:r>
          </a:p>
          <a:p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(human champion ~3800)</a:t>
            </a:r>
          </a:p>
          <a:p>
            <a:r>
              <a:rPr lang="en-US" sz="2400" b="1" dirty="0"/>
              <a:t>Black: JBXKata005 (~5200)</a:t>
            </a:r>
          </a:p>
          <a:p>
            <a:endParaRPr lang="en-US" sz="2400" b="1" dirty="0"/>
          </a:p>
          <a:p>
            <a:r>
              <a:rPr lang="en-US" sz="2400" b="1" dirty="0"/>
              <a:t>9-stone handicap</a:t>
            </a:r>
          </a:p>
        </p:txBody>
      </p:sp>
    </p:spTree>
    <p:extLst>
      <p:ext uri="{BB962C8B-B14F-4D97-AF65-F5344CB8AC3E}">
        <p14:creationId xmlns:p14="http://schemas.microsoft.com/office/powerpoint/2010/main" val="62497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B5F80-60D1-14D8-A921-932656D7A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9"/>
            <a:ext cx="10333002" cy="740710"/>
          </a:xfrm>
        </p:spPr>
        <p:txBody>
          <a:bodyPr/>
          <a:lstStyle/>
          <a:p>
            <a:r>
              <a:rPr lang="en-US" dirty="0"/>
              <a:t>Superhuman Go?</a:t>
            </a:r>
          </a:p>
        </p:txBody>
      </p:sp>
      <p:pic>
        <p:nvPicPr>
          <p:cNvPr id="5" name="pelrine-kata-9handicap.mp4">
            <a:hlinkClick r:id="" action="ppaction://media"/>
            <a:extLst>
              <a:ext uri="{FF2B5EF4-FFF2-40B4-BE49-F238E27FC236}">
                <a16:creationId xmlns:a16="http://schemas.microsoft.com/office/drawing/2014/main" id="{D674055D-4D0F-4483-BD61-CB1DB274EF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892" y="1151068"/>
            <a:ext cx="11025052" cy="570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482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2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D331-B2DE-204A-BCEC-9C89FB741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63" y="410359"/>
            <a:ext cx="8662531" cy="758042"/>
          </a:xfrm>
        </p:spPr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BE0877-240E-5044-AE62-A61746D1609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5562" y="1168401"/>
            <a:ext cx="11226437" cy="5279241"/>
          </a:xfrm>
        </p:spPr>
        <p:txBody>
          <a:bodyPr/>
          <a:lstStyle/>
          <a:p>
            <a:r>
              <a:rPr lang="en-US" sz="2800" b="1" dirty="0"/>
              <a:t>Doesn’t deep learning solve everything?</a:t>
            </a:r>
          </a:p>
          <a:p>
            <a:r>
              <a:rPr lang="en-US" sz="2800" b="1" dirty="0">
                <a:solidFill>
                  <a:srgbClr val="7030A0"/>
                </a:solidFill>
              </a:rPr>
              <a:t>DL circuits: wide (like linear regression)                                               and deep (like decision trees)</a:t>
            </a:r>
          </a:p>
          <a:p>
            <a:endParaRPr lang="en-US" sz="2800" b="1" dirty="0"/>
          </a:p>
          <a:p>
            <a:r>
              <a:rPr lang="en-US" sz="2800" b="1" dirty="0">
                <a:solidFill>
                  <a:srgbClr val="C00000"/>
                </a:solidFill>
              </a:rPr>
              <a:t>Linear-time circuits lack expressive power:</a:t>
            </a:r>
          </a:p>
          <a:p>
            <a:pPr lvl="1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=&gt; Very large function representations (exponential for NP-hard cases)</a:t>
            </a:r>
          </a:p>
          <a:p>
            <a:pPr lvl="1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=&gt; No savings in computation, massive increase in sample complexity</a:t>
            </a:r>
          </a:p>
          <a:p>
            <a:pPr lvl="1"/>
            <a:endParaRPr lang="en-US" b="1" dirty="0">
              <a:solidFill>
                <a:srgbClr val="008000"/>
              </a:solidFill>
            </a:endParaRPr>
          </a:p>
          <a:p>
            <a:pPr marL="0" lvl="1" indent="0">
              <a:buNone/>
            </a:pPr>
            <a:r>
              <a:rPr lang="en-US" b="1" dirty="0">
                <a:solidFill>
                  <a:srgbClr val="008000"/>
                </a:solidFill>
              </a:rPr>
              <a:t>(In principle, a sufficiently large neural TM could invent Python and then learn everything in Python.)</a:t>
            </a:r>
          </a:p>
        </p:txBody>
      </p:sp>
    </p:spTree>
    <p:extLst>
      <p:ext uri="{BB962C8B-B14F-4D97-AF65-F5344CB8AC3E}">
        <p14:creationId xmlns:p14="http://schemas.microsoft.com/office/powerpoint/2010/main" val="428558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50250</TotalTime>
  <Words>925</Words>
  <Application>Microsoft Macintosh PowerPoint</Application>
  <PresentationFormat>Widescreen</PresentationFormat>
  <Paragraphs>129</Paragraphs>
  <Slides>22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Lato</vt:lpstr>
      <vt:lpstr>Wingdings</vt:lpstr>
      <vt:lpstr>Thème Office</vt:lpstr>
      <vt:lpstr>AI: Some Thoughts?</vt:lpstr>
      <vt:lpstr>What is AI?</vt:lpstr>
      <vt:lpstr>What if we succeed?</vt:lpstr>
      <vt:lpstr>Have we succeeded?</vt:lpstr>
      <vt:lpstr>PowerPoint Presentation</vt:lpstr>
      <vt:lpstr>Does ChatGPT know anything?</vt:lpstr>
      <vt:lpstr>Superhuman Go?</vt:lpstr>
      <vt:lpstr>Superhuman Go?</vt:lpstr>
      <vt:lpstr>Deep learning</vt:lpstr>
      <vt:lpstr>PowerPoint Presentation</vt:lpstr>
      <vt:lpstr>What else could be inside the box?</vt:lpstr>
      <vt:lpstr>Example</vt:lpstr>
      <vt:lpstr>PowerPoint Presentation</vt:lpstr>
      <vt:lpstr>PowerPoint Presentation</vt:lpstr>
      <vt:lpstr>Example: Social media</vt:lpstr>
      <vt:lpstr>A new model</vt:lpstr>
      <vt:lpstr>Provably beneficial AI</vt:lpstr>
      <vt:lpstr>What about large language models?</vt:lpstr>
      <vt:lpstr>What about large language models?</vt:lpstr>
      <vt:lpstr>Additional recommendations</vt:lpstr>
      <vt:lpstr>Summary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Pierre Algrain</dc:creator>
  <cp:lastModifiedBy>Stuart RUSSELL</cp:lastModifiedBy>
  <cp:revision>253</cp:revision>
  <dcterms:created xsi:type="dcterms:W3CDTF">2019-08-29T07:36:02Z</dcterms:created>
  <dcterms:modified xsi:type="dcterms:W3CDTF">2023-04-25T22:41:03Z</dcterms:modified>
</cp:coreProperties>
</file>

<file path=docProps/thumbnail.jpeg>
</file>